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3" r:id="rId5"/>
    <p:sldId id="257" r:id="rId6"/>
    <p:sldId id="258" r:id="rId7"/>
    <p:sldId id="266" r:id="rId8"/>
    <p:sldId id="265" r:id="rId9"/>
    <p:sldId id="264" r:id="rId10"/>
    <p:sldId id="259" r:id="rId11"/>
    <p:sldId id="262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990000"/>
    <a:srgbClr val="FF9900"/>
    <a:srgbClr val="66FF99"/>
    <a:srgbClr val="008000"/>
    <a:srgbClr val="CCCC00"/>
    <a:srgbClr val="DDDDDD"/>
    <a:srgbClr val="CC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549289-1520-4135-B375-B19270BE5B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19D49-0FDC-45F3-B0B9-8C8FA380B3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3C25B8-546C-473C-8D11-AD8CD177D6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8BB3B-DB15-4C84-A549-AF8D3932CA8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35B88E-0CB6-4C23-8B95-F284A344E9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9D702-8C95-46B6-90D8-18CF33D03A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BB2067-1A5E-4312-8D21-9792BE8526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2D7985-B999-4C23-89FF-0D5D8187B0C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D3D19F-F8A6-41ED-8742-B4C818A00F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7CC620-9A42-43C7-B2F9-FC5A4B3ED1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ACEABE-3461-489E-B68A-A1FDEBDFF3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3000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C451AE3-E375-4164-A924-C8BED93538C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3000">
    <p:newsflash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0.wav"/><Relationship Id="rId5" Type="http://schemas.openxmlformats.org/officeDocument/2006/relationships/image" Target="../media/image5.wmf"/><Relationship Id="rId4" Type="http://schemas.openxmlformats.org/officeDocument/2006/relationships/image" Target="../media/image2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1.wav"/><Relationship Id="rId6" Type="http://schemas.openxmlformats.org/officeDocument/2006/relationships/image" Target="../media/image3.png"/><Relationship Id="rId5" Type="http://schemas.openxmlformats.org/officeDocument/2006/relationships/image" Target="../media/image5.wmf"/><Relationship Id="rId4" Type="http://schemas.openxmlformats.org/officeDocument/2006/relationships/image" Target="../media/image29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5" Type="http://schemas.openxmlformats.org/officeDocument/2006/relationships/image" Target="../media/image3.png"/><Relationship Id="rId4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wmf"/><Relationship Id="rId7" Type="http://schemas.openxmlformats.org/officeDocument/2006/relationships/image" Target="../media/image9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6" Type="http://schemas.openxmlformats.org/officeDocument/2006/relationships/image" Target="../media/image3.png"/><Relationship Id="rId5" Type="http://schemas.openxmlformats.org/officeDocument/2006/relationships/image" Target="../media/image5.wmf"/><Relationship Id="rId4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wmf"/><Relationship Id="rId7" Type="http://schemas.openxmlformats.org/officeDocument/2006/relationships/image" Target="../media/image15.e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6.wmf"/><Relationship Id="rId7" Type="http://schemas.openxmlformats.org/officeDocument/2006/relationships/image" Target="../media/image19.e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6" Type="http://schemas.openxmlformats.org/officeDocument/2006/relationships/image" Target="../media/image18.emf"/><Relationship Id="rId5" Type="http://schemas.openxmlformats.org/officeDocument/2006/relationships/image" Target="../media/image17.png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0.wmf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7.wav"/><Relationship Id="rId6" Type="http://schemas.openxmlformats.org/officeDocument/2006/relationships/image" Target="../media/image5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8.wav"/><Relationship Id="rId5" Type="http://schemas.openxmlformats.org/officeDocument/2006/relationships/image" Target="../media/image3.png"/><Relationship Id="rId4" Type="http://schemas.openxmlformats.org/officeDocument/2006/relationships/image" Target="../media/image5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9.wav"/><Relationship Id="rId6" Type="http://schemas.openxmlformats.org/officeDocument/2006/relationships/image" Target="../media/image3.png"/><Relationship Id="rId5" Type="http://schemas.openxmlformats.org/officeDocument/2006/relationships/image" Target="../media/image5.wmf"/><Relationship Id="rId4" Type="http://schemas.openxmlformats.org/officeDocument/2006/relationships/image" Target="../media/image2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фо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6988"/>
            <a:ext cx="9144000" cy="6867526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55875" y="6381750"/>
            <a:ext cx="4392613" cy="409575"/>
          </a:xfrm>
          <a:solidFill>
            <a:schemeClr val="bg1">
              <a:alpha val="60001"/>
            </a:schemeClr>
          </a:solidFill>
        </p:spPr>
        <p:txBody>
          <a:bodyPr/>
          <a:lstStyle/>
          <a:p>
            <a:r>
              <a:rPr lang="ru-RU" sz="1600">
                <a:latin typeface="Verdana" pitchFamily="34" charset="0"/>
              </a:rPr>
              <a:t>Стихи М. Грозовского, М. Дружининой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24075" y="1773238"/>
            <a:ext cx="4678363" cy="2116137"/>
          </a:xfrm>
        </p:spPr>
        <p:txBody>
          <a:bodyPr/>
          <a:lstStyle/>
          <a:p>
            <a:r>
              <a:rPr lang="ru-RU" b="1" dirty="0">
                <a:solidFill>
                  <a:srgbClr val="CC0066"/>
                </a:solidFill>
                <a:latin typeface="Comic Sans MS" pitchFamily="66" charset="0"/>
              </a:rPr>
              <a:t>ЗАГАДКИ </a:t>
            </a:r>
            <a:br>
              <a:rPr lang="ru-RU" b="1" dirty="0">
                <a:solidFill>
                  <a:srgbClr val="CC0066"/>
                </a:solidFill>
                <a:latin typeface="Comic Sans MS" pitchFamily="66" charset="0"/>
              </a:rPr>
            </a:br>
            <a:r>
              <a:rPr lang="ru-RU" b="1" dirty="0">
                <a:solidFill>
                  <a:srgbClr val="CC0066"/>
                </a:solidFill>
                <a:latin typeface="Comic Sans MS" pitchFamily="66" charset="0"/>
              </a:rPr>
              <a:t>ПРО ТРАНСПОРТ</a:t>
            </a:r>
          </a:p>
        </p:txBody>
      </p:sp>
      <p:grpSp>
        <p:nvGrpSpPr>
          <p:cNvPr id="2059" name="Group 11"/>
          <p:cNvGrpSpPr>
            <a:grpSpLocks/>
          </p:cNvGrpSpPr>
          <p:nvPr/>
        </p:nvGrpSpPr>
        <p:grpSpPr bwMode="auto">
          <a:xfrm>
            <a:off x="0" y="0"/>
            <a:ext cx="2195513" cy="2133600"/>
            <a:chOff x="657" y="-471"/>
            <a:chExt cx="4529" cy="4547"/>
          </a:xfrm>
        </p:grpSpPr>
        <p:pic>
          <p:nvPicPr>
            <p:cNvPr id="2060" name="Picture 12" descr="FLOWER2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57" y="-471"/>
              <a:ext cx="4529" cy="4547"/>
            </a:xfrm>
            <a:prstGeom prst="rect">
              <a:avLst/>
            </a:prstGeom>
            <a:noFill/>
          </p:spPr>
        </p:pic>
        <p:sp>
          <p:nvSpPr>
            <p:cNvPr id="2062" name="WordArt 14"/>
            <p:cNvSpPr>
              <a:spLocks noChangeArrowheads="1" noChangeShapeType="1" noTextEdit="1"/>
            </p:cNvSpPr>
            <p:nvPr/>
          </p:nvSpPr>
          <p:spPr bwMode="auto">
            <a:xfrm>
              <a:off x="2245" y="1071"/>
              <a:ext cx="1406" cy="771"/>
            </a:xfrm>
            <a:prstGeom prst="rect">
              <a:avLst/>
            </a:prstGeom>
          </p:spPr>
          <p:txBody>
            <a:bodyPr wrap="none" fromWordArt="1">
              <a:prstTxWarp prst="textCanUp">
                <a:avLst>
                  <a:gd name="adj" fmla="val 76653"/>
                </a:avLst>
              </a:prstTxWarp>
            </a:bodyPr>
            <a:lstStyle/>
            <a:p>
              <a:pPr algn="ctr"/>
              <a:r>
                <a:rPr lang="ru-RU" sz="3600" b="1" kern="10" dirty="0" err="1">
                  <a:ln w="9525">
                    <a:solidFill>
                      <a:srgbClr val="FF00FF"/>
                    </a:solidFill>
                    <a:round/>
                    <a:headEnd/>
                    <a:tailEnd/>
                  </a:ln>
                  <a:solidFill>
                    <a:srgbClr val="800080"/>
                  </a:solidFill>
                  <a:latin typeface="Times New Roman"/>
                  <a:cs typeface="Times New Roman"/>
                </a:rPr>
                <a:t>ДЭПиК</a:t>
              </a:r>
              <a:endParaRPr lang="ru-RU" sz="3600" b="1" kern="10" dirty="0">
                <a:ln w="9525">
                  <a:solidFill>
                    <a:srgbClr val="FF00FF"/>
                  </a:solidFill>
                  <a:round/>
                  <a:headEnd/>
                  <a:tailEnd/>
                </a:ln>
                <a:solidFill>
                  <a:srgbClr val="800080"/>
                </a:solidFill>
                <a:latin typeface="Times New Roman"/>
                <a:cs typeface="Times New Roman"/>
              </a:endParaRPr>
            </a:p>
          </p:txBody>
        </p:sp>
      </p:grpSp>
      <p:pic>
        <p:nvPicPr>
          <p:cNvPr id="2063" name="Picture 1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10638" y="-603250"/>
            <a:ext cx="233362" cy="233362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804" fill="hold"/>
                                        <p:tgtEl>
                                          <p:spTgt spid="20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53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63"/>
                </p:tgtEl>
              </p:cMediaNode>
            </p:audio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AutoShape 3"/>
          <p:cNvSpPr>
            <a:spLocks noChangeArrowheads="1"/>
          </p:cNvSpPr>
          <p:nvPr/>
        </p:nvSpPr>
        <p:spPr bwMode="auto">
          <a:xfrm>
            <a:off x="539750" y="476250"/>
            <a:ext cx="5111750" cy="1152525"/>
          </a:xfrm>
          <a:prstGeom prst="cloudCallout">
            <a:avLst>
              <a:gd name="adj1" fmla="val -3324"/>
              <a:gd name="adj2" fmla="val 97935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rgbClr val="3366FF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>
                <a:solidFill>
                  <a:schemeClr val="accent2"/>
                </a:solidFill>
              </a:rPr>
              <a:t>Под капитанскою рукой</a:t>
            </a:r>
          </a:p>
          <a:p>
            <a:pPr algn="ctr"/>
            <a:r>
              <a:rPr lang="ru-RU">
                <a:solidFill>
                  <a:schemeClr val="accent2"/>
                </a:solidFill>
              </a:rPr>
              <a:t>Проходит морем и рекой</a:t>
            </a:r>
            <a:endParaRPr lang="ru-RU"/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011863" y="549275"/>
            <a:ext cx="2808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Comic Sans MS" pitchFamily="66" charset="0"/>
              </a:rPr>
              <a:t>ПАРОХОД</a:t>
            </a:r>
          </a:p>
        </p:txBody>
      </p:sp>
      <p:pic>
        <p:nvPicPr>
          <p:cNvPr id="5127" name="Picture 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48713" y="-387350"/>
            <a:ext cx="233362" cy="233362"/>
          </a:xfrm>
          <a:prstGeom prst="rect">
            <a:avLst/>
          </a:prstGeom>
          <a:noFill/>
        </p:spPr>
      </p:pic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0" y="5921375"/>
            <a:ext cx="9144000" cy="936625"/>
          </a:xfrm>
          <a:prstGeom prst="doubleWave">
            <a:avLst>
              <a:gd name="adj1" fmla="val 10319"/>
              <a:gd name="adj2" fmla="val 0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124" name="Picture 4" descr="000803_1071_4814_vnv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2275" y="1019175"/>
            <a:ext cx="6405563" cy="5218113"/>
          </a:xfrm>
          <a:prstGeom prst="rect">
            <a:avLst/>
          </a:prstGeom>
          <a:noFill/>
        </p:spPr>
      </p:pic>
      <p:sp>
        <p:nvSpPr>
          <p:cNvPr id="5129" name="AutoShape 9"/>
          <p:cNvSpPr>
            <a:spLocks noChangeArrowheads="1"/>
          </p:cNvSpPr>
          <p:nvPr/>
        </p:nvSpPr>
        <p:spPr bwMode="auto">
          <a:xfrm>
            <a:off x="0" y="5589588"/>
            <a:ext cx="9144000" cy="936625"/>
          </a:xfrm>
          <a:prstGeom prst="doubleWave">
            <a:avLst>
              <a:gd name="adj1" fmla="val 10319"/>
              <a:gd name="adj2" fmla="val 0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0" name="AutoShape 10"/>
          <p:cNvSpPr>
            <a:spLocks noChangeArrowheads="1"/>
          </p:cNvSpPr>
          <p:nvPr/>
        </p:nvSpPr>
        <p:spPr bwMode="auto">
          <a:xfrm>
            <a:off x="0" y="5921375"/>
            <a:ext cx="9144000" cy="936625"/>
          </a:xfrm>
          <a:prstGeom prst="doubleWave">
            <a:avLst>
              <a:gd name="adj1" fmla="val 10319"/>
              <a:gd name="adj2" fmla="val 0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131" name="AutoShape 11"/>
          <p:cNvSpPr>
            <a:spLocks noChangeArrowheads="1"/>
          </p:cNvSpPr>
          <p:nvPr/>
        </p:nvSpPr>
        <p:spPr bwMode="auto">
          <a:xfrm>
            <a:off x="0" y="6165850"/>
            <a:ext cx="9144000" cy="936625"/>
          </a:xfrm>
          <a:prstGeom prst="doubleWave">
            <a:avLst>
              <a:gd name="adj1" fmla="val 10319"/>
              <a:gd name="adj2" fmla="val 0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>
            <a:solidFill>
              <a:srgbClr val="00008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122" name="Picture 2" descr="BK00014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94" fill="hold"/>
                                        <p:tgtEl>
                                          <p:spTgt spid="51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1"/>
            </a:gs>
            <a:gs pos="100000">
              <a:srgbClr val="66FF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1" name="Picture 9" descr="MCj0296359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404813"/>
            <a:ext cx="2227263" cy="1427162"/>
          </a:xfrm>
          <a:prstGeom prst="rect">
            <a:avLst/>
          </a:prstGeom>
          <a:noFill/>
        </p:spPr>
      </p:pic>
      <p:pic>
        <p:nvPicPr>
          <p:cNvPr id="8213" name="Picture 21" descr="000803_1071_4902_vnv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913" y="2492375"/>
            <a:ext cx="7200900" cy="4194175"/>
          </a:xfrm>
          <a:prstGeom prst="rect">
            <a:avLst/>
          </a:prstGeom>
          <a:noFill/>
        </p:spPr>
      </p:pic>
      <p:pic>
        <p:nvPicPr>
          <p:cNvPr id="8216" name="Picture 24" descr="BK00014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4925" y="0"/>
            <a:ext cx="9144000" cy="6858000"/>
          </a:xfrm>
          <a:prstGeom prst="rect">
            <a:avLst/>
          </a:prstGeom>
          <a:noFill/>
        </p:spPr>
      </p:pic>
      <p:sp>
        <p:nvSpPr>
          <p:cNvPr id="8217" name="AutoShape 25"/>
          <p:cNvSpPr>
            <a:spLocks noChangeArrowheads="1"/>
          </p:cNvSpPr>
          <p:nvPr/>
        </p:nvSpPr>
        <p:spPr bwMode="auto">
          <a:xfrm>
            <a:off x="3203575" y="620713"/>
            <a:ext cx="4103688" cy="1152525"/>
          </a:xfrm>
          <a:prstGeom prst="cloudCallout">
            <a:avLst>
              <a:gd name="adj1" fmla="val 40444"/>
              <a:gd name="adj2" fmla="val 56060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rgbClr val="3366FF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4000">
                <a:solidFill>
                  <a:schemeClr val="accent2"/>
                </a:solidFill>
                <a:latin typeface="Arial Black" pitchFamily="34" charset="0"/>
              </a:rPr>
              <a:t>КОНЕЦ</a:t>
            </a:r>
            <a:endParaRPr lang="ru-RU" sz="4000">
              <a:latin typeface="Arial Black" pitchFamily="34" charset="0"/>
            </a:endParaRPr>
          </a:p>
        </p:txBody>
      </p:sp>
      <p:pic>
        <p:nvPicPr>
          <p:cNvPr id="8218" name="Picture 2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10638" y="-531813"/>
            <a:ext cx="233362" cy="233363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7" fill="hold"/>
                                        <p:tgtEl>
                                          <p:spTgt spid="82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1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100000">
              <a:schemeClr val="accent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000803_1071_4827_vnv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1125538"/>
            <a:ext cx="6403975" cy="4922837"/>
          </a:xfrm>
          <a:prstGeom prst="rect">
            <a:avLst/>
          </a:prstGeom>
          <a:noFill/>
        </p:spPr>
      </p:pic>
      <p:pic>
        <p:nvPicPr>
          <p:cNvPr id="6149" name="Picture 5" descr="BK00014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5076825" y="404813"/>
            <a:ext cx="3887788" cy="1152525"/>
          </a:xfrm>
          <a:prstGeom prst="cloudCallout">
            <a:avLst>
              <a:gd name="adj1" fmla="val -29870"/>
              <a:gd name="adj2" fmla="val 31681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rgbClr val="3366FF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>
                <a:solidFill>
                  <a:schemeClr val="accent2"/>
                </a:solidFill>
              </a:rPr>
              <a:t>Перелетая океан,</a:t>
            </a:r>
          </a:p>
          <a:p>
            <a:pPr algn="ctr"/>
            <a:r>
              <a:rPr lang="ru-RU">
                <a:solidFill>
                  <a:schemeClr val="accent2"/>
                </a:solidFill>
              </a:rPr>
              <a:t>Он достигает дальних стран.</a:t>
            </a:r>
            <a:endParaRPr lang="ru-RU"/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468313" y="549275"/>
            <a:ext cx="2808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u="sng">
                <a:solidFill>
                  <a:schemeClr val="bg1"/>
                </a:solidFill>
                <a:latin typeface="Comic Sans MS" pitchFamily="66" charset="0"/>
              </a:rPr>
              <a:t>САМОЛЕТ</a:t>
            </a:r>
          </a:p>
        </p:txBody>
      </p:sp>
      <p:pic>
        <p:nvPicPr>
          <p:cNvPr id="6152" name="Picture 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48713" y="-603250"/>
            <a:ext cx="233362" cy="233362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25" fill="hold"/>
                                        <p:tgtEl>
                                          <p:spTgt spid="61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5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6699FF"/>
            </a:gs>
            <a:gs pos="50000">
              <a:schemeClr val="bg1"/>
            </a:gs>
            <a:gs pos="100000">
              <a:srgbClr val="6699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BK00014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0" y="549275"/>
            <a:ext cx="4897438" cy="1584325"/>
          </a:xfrm>
          <a:prstGeom prst="cloudCallout">
            <a:avLst>
              <a:gd name="adj1" fmla="val -11264"/>
              <a:gd name="adj2" fmla="val 30463"/>
            </a:avLst>
          </a:prstGeom>
          <a:solidFill>
            <a:schemeClr val="bg1">
              <a:alpha val="75000"/>
            </a:schemeClr>
          </a:solidFill>
          <a:ln w="9525">
            <a:solidFill>
              <a:srgbClr val="3366FF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>
                <a:solidFill>
                  <a:srgbClr val="0000FF"/>
                </a:solidFill>
              </a:rPr>
              <a:t>Стрекоза гудит большая</a:t>
            </a:r>
          </a:p>
          <a:p>
            <a:pPr algn="ctr">
              <a:buFontTx/>
              <a:buChar char="-"/>
            </a:pPr>
            <a:r>
              <a:rPr lang="ru-RU">
                <a:solidFill>
                  <a:srgbClr val="0000FF"/>
                </a:solidFill>
              </a:rPr>
              <a:t> Полетать вас приглашаю!</a:t>
            </a:r>
          </a:p>
          <a:p>
            <a:pPr algn="ctr"/>
            <a:r>
              <a:rPr lang="ru-RU">
                <a:solidFill>
                  <a:srgbClr val="0000FF"/>
                </a:solidFill>
              </a:rPr>
              <a:t>Кресла мягкие для вас</a:t>
            </a:r>
          </a:p>
          <a:p>
            <a:pPr algn="ctr"/>
            <a:r>
              <a:rPr lang="ru-RU">
                <a:solidFill>
                  <a:srgbClr val="0000FF"/>
                </a:solidFill>
              </a:rPr>
              <a:t>И пилоты – высший класс!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580063" y="1989138"/>
            <a:ext cx="2808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Comic Sans MS" pitchFamily="66" charset="0"/>
              </a:rPr>
              <a:t>ВЕРТОЛЕТ</a:t>
            </a:r>
          </a:p>
        </p:txBody>
      </p:sp>
      <p:pic>
        <p:nvPicPr>
          <p:cNvPr id="7174" name="Picture 6" descr="MCj0320940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4075" y="2636838"/>
            <a:ext cx="5472113" cy="2459037"/>
          </a:xfrm>
          <a:prstGeom prst="rect">
            <a:avLst/>
          </a:prstGeom>
          <a:noFill/>
        </p:spPr>
      </p:pic>
      <p:pic>
        <p:nvPicPr>
          <p:cNvPr id="7176" name="Picture 8" descr="MMj03033860000[1]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7050" y="5211763"/>
            <a:ext cx="1944688" cy="1042987"/>
          </a:xfrm>
          <a:prstGeom prst="rect">
            <a:avLst/>
          </a:prstGeom>
          <a:noFill/>
        </p:spPr>
      </p:pic>
      <p:pic>
        <p:nvPicPr>
          <p:cNvPr id="7177" name="Picture 9" descr="MMj03033790000[1]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19925" y="549275"/>
            <a:ext cx="1454150" cy="1171575"/>
          </a:xfrm>
          <a:prstGeom prst="rect">
            <a:avLst/>
          </a:prstGeom>
          <a:noFill/>
        </p:spPr>
      </p:pic>
      <p:pic>
        <p:nvPicPr>
          <p:cNvPr id="7178" name="Picture 10" descr="MMj02867970000[1]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730250" y="5133975"/>
            <a:ext cx="1465263" cy="1103313"/>
          </a:xfrm>
          <a:prstGeom prst="rect">
            <a:avLst/>
          </a:prstGeom>
          <a:noFill/>
        </p:spPr>
      </p:pic>
      <p:pic>
        <p:nvPicPr>
          <p:cNvPr id="7179" name="Picture 11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10638" y="-458788"/>
            <a:ext cx="233362" cy="233363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53" fill="hold"/>
                                        <p:tgtEl>
                                          <p:spTgt spid="71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F8F2"/>
            </a:gs>
            <a:gs pos="100000">
              <a:srgbClr val="00F8F2">
                <a:gamma/>
                <a:tint val="74510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MMj0354670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950" y="3644900"/>
            <a:ext cx="1141413" cy="1871663"/>
          </a:xfrm>
          <a:prstGeom prst="rect">
            <a:avLst/>
          </a:prstGeom>
          <a:noFill/>
        </p:spPr>
      </p:pic>
      <p:pic>
        <p:nvPicPr>
          <p:cNvPr id="9227" name="Picture 11" descr="MCj0234571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8913"/>
            <a:ext cx="6029325" cy="6380162"/>
          </a:xfrm>
          <a:prstGeom prst="rect">
            <a:avLst/>
          </a:prstGeom>
          <a:noFill/>
        </p:spPr>
      </p:pic>
      <p:sp>
        <p:nvSpPr>
          <p:cNvPr id="9228" name="AutoShape 12"/>
          <p:cNvSpPr>
            <a:spLocks noChangeArrowheads="1"/>
          </p:cNvSpPr>
          <p:nvPr/>
        </p:nvSpPr>
        <p:spPr bwMode="auto">
          <a:xfrm>
            <a:off x="4500563" y="115888"/>
            <a:ext cx="4643437" cy="1773237"/>
          </a:xfrm>
          <a:prstGeom prst="cloudCallout">
            <a:avLst>
              <a:gd name="adj1" fmla="val -10648"/>
              <a:gd name="adj2" fmla="val 40958"/>
            </a:avLst>
          </a:prstGeom>
          <a:solidFill>
            <a:schemeClr val="bg1">
              <a:alpha val="75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1600">
                <a:solidFill>
                  <a:schemeClr val="accent2"/>
                </a:solidFill>
              </a:rPr>
              <a:t>Тучек нет на горизонте</a:t>
            </a:r>
          </a:p>
          <a:p>
            <a:pPr algn="ctr"/>
            <a:r>
              <a:rPr lang="ru-RU" sz="1600">
                <a:solidFill>
                  <a:schemeClr val="accent2"/>
                </a:solidFill>
              </a:rPr>
              <a:t>Но раскрылся в небе зонтик!</a:t>
            </a:r>
          </a:p>
          <a:p>
            <a:pPr algn="ctr"/>
            <a:r>
              <a:rPr lang="ru-RU" sz="1600">
                <a:solidFill>
                  <a:schemeClr val="accent2"/>
                </a:solidFill>
              </a:rPr>
              <a:t>Через несколько минут</a:t>
            </a:r>
          </a:p>
          <a:p>
            <a:pPr algn="ctr"/>
            <a:r>
              <a:rPr lang="ru-RU" sz="1600">
                <a:solidFill>
                  <a:schemeClr val="accent2"/>
                </a:solidFill>
              </a:rPr>
              <a:t>Опустился …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6156325" y="2205038"/>
            <a:ext cx="280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00FF"/>
                </a:solidFill>
                <a:latin typeface="Comic Sans MS" pitchFamily="66" charset="0"/>
              </a:rPr>
              <a:t>ПАРАШЮТ</a:t>
            </a:r>
          </a:p>
        </p:txBody>
      </p:sp>
      <p:sp>
        <p:nvSpPr>
          <p:cNvPr id="9230" name="Cloud"/>
          <p:cNvSpPr>
            <a:spLocks noChangeAspect="1" noEditPoints="1" noChangeArrowheads="1"/>
          </p:cNvSpPr>
          <p:nvPr/>
        </p:nvSpPr>
        <p:spPr bwMode="auto">
          <a:xfrm>
            <a:off x="5580063" y="5445125"/>
            <a:ext cx="1803400" cy="120808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1">
              <a:alpha val="73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31" name="Cloud"/>
          <p:cNvSpPr>
            <a:spLocks noChangeAspect="1" noEditPoints="1" noChangeArrowheads="1"/>
          </p:cNvSpPr>
          <p:nvPr/>
        </p:nvSpPr>
        <p:spPr bwMode="auto">
          <a:xfrm>
            <a:off x="0" y="5965825"/>
            <a:ext cx="1331913" cy="892175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1">
              <a:alpha val="73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32" name="Cloud"/>
          <p:cNvSpPr>
            <a:spLocks noChangeAspect="1" noEditPoints="1" noChangeArrowheads="1"/>
          </p:cNvSpPr>
          <p:nvPr/>
        </p:nvSpPr>
        <p:spPr bwMode="auto">
          <a:xfrm>
            <a:off x="7775575" y="2781300"/>
            <a:ext cx="1368425" cy="91598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1">
              <a:alpha val="73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9233" name="Picture 17" descr="BK00014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</p:spPr>
      </p:pic>
      <p:pic>
        <p:nvPicPr>
          <p:cNvPr id="9234" name="Picture 18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10638" y="-531813"/>
            <a:ext cx="233362" cy="233363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636" fill="hold"/>
                                        <p:tgtEl>
                                          <p:spTgt spid="92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3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100000">
              <a:srgbClr val="66FF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4" name="AutoShape 12"/>
          <p:cNvSpPr>
            <a:spLocks noChangeArrowheads="1"/>
          </p:cNvSpPr>
          <p:nvPr/>
        </p:nvSpPr>
        <p:spPr bwMode="auto">
          <a:xfrm>
            <a:off x="0" y="4724400"/>
            <a:ext cx="9144000" cy="2133600"/>
          </a:xfrm>
          <a:prstGeom prst="parallelogram">
            <a:avLst>
              <a:gd name="adj" fmla="val 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076" name="Picture 4" descr="BK00014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" y="-26988"/>
            <a:ext cx="9144000" cy="6884988"/>
          </a:xfrm>
          <a:prstGeom prst="rect">
            <a:avLst/>
          </a:prstGeom>
          <a:noFill/>
        </p:spPr>
      </p:pic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539750" y="476250"/>
            <a:ext cx="5111750" cy="1368425"/>
          </a:xfrm>
          <a:prstGeom prst="cloudCallout">
            <a:avLst>
              <a:gd name="adj1" fmla="val 20125"/>
              <a:gd name="adj2" fmla="val 115431"/>
            </a:avLst>
          </a:prstGeom>
          <a:solidFill>
            <a:schemeClr val="bg1"/>
          </a:solidFill>
          <a:ln w="9525">
            <a:solidFill>
              <a:srgbClr val="FFCC99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>
                <a:solidFill>
                  <a:srgbClr val="CC0066"/>
                </a:solidFill>
              </a:rPr>
              <a:t>Садясь в него, мы едем все</a:t>
            </a:r>
          </a:p>
          <a:p>
            <a:pPr algn="ctr"/>
            <a:r>
              <a:rPr lang="ru-RU">
                <a:solidFill>
                  <a:srgbClr val="CC0066"/>
                </a:solidFill>
              </a:rPr>
              <a:t>На нашу дачу по шоссе.</a:t>
            </a:r>
            <a:r>
              <a:rPr lang="ru-RU">
                <a:solidFill>
                  <a:schemeClr val="accent2"/>
                </a:solidFill>
              </a:rPr>
              <a:t> </a:t>
            </a:r>
          </a:p>
          <a:p>
            <a:pPr algn="ctr"/>
            <a:endParaRPr lang="ru-RU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6011863" y="549275"/>
            <a:ext cx="2808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CC0066"/>
                </a:solidFill>
                <a:latin typeface="Comic Sans MS" pitchFamily="66" charset="0"/>
              </a:rPr>
              <a:t>МАШИНА</a:t>
            </a:r>
          </a:p>
        </p:txBody>
      </p:sp>
      <p:pic>
        <p:nvPicPr>
          <p:cNvPr id="3080" name="Picture 8" descr="FLOWERS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7625" y="3933825"/>
            <a:ext cx="1296988" cy="874713"/>
          </a:xfrm>
          <a:prstGeom prst="rect">
            <a:avLst/>
          </a:prstGeom>
          <a:noFill/>
        </p:spPr>
      </p:pic>
      <p:pic>
        <p:nvPicPr>
          <p:cNvPr id="3081" name="Picture 9" descr="FLOWERS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3860800"/>
            <a:ext cx="936625" cy="879475"/>
          </a:xfrm>
          <a:prstGeom prst="rect">
            <a:avLst/>
          </a:prstGeom>
          <a:noFill/>
        </p:spPr>
      </p:pic>
      <p:pic>
        <p:nvPicPr>
          <p:cNvPr id="3082" name="Picture 10" descr="GPOPP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90763" y="2924175"/>
            <a:ext cx="1060450" cy="1368425"/>
          </a:xfrm>
          <a:prstGeom prst="rect">
            <a:avLst/>
          </a:prstGeom>
          <a:noFill/>
        </p:spPr>
      </p:pic>
      <p:pic>
        <p:nvPicPr>
          <p:cNvPr id="3083" name="Picture 11" descr="BEETL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20975">
            <a:off x="2346325" y="2897188"/>
            <a:ext cx="5688013" cy="3360737"/>
          </a:xfrm>
          <a:prstGeom prst="rect">
            <a:avLst/>
          </a:prstGeom>
          <a:noFill/>
        </p:spPr>
      </p:pic>
      <p:pic>
        <p:nvPicPr>
          <p:cNvPr id="3085" name="Picture 1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748713" y="-531813"/>
            <a:ext cx="233362" cy="233363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63" fill="hold"/>
                                        <p:tgtEl>
                                          <p:spTgt spid="30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8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100000">
              <a:srgbClr val="FBCBA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FIRTREE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8" y="1412875"/>
            <a:ext cx="1214437" cy="2625725"/>
          </a:xfrm>
          <a:prstGeom prst="rect">
            <a:avLst/>
          </a:prstGeom>
          <a:noFill/>
        </p:spPr>
      </p:pic>
      <p:pic>
        <p:nvPicPr>
          <p:cNvPr id="4098" name="Picture 2" descr="BK00014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23850" y="549275"/>
            <a:ext cx="280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CC0066"/>
                </a:solidFill>
                <a:latin typeface="Comic Sans MS" pitchFamily="66" charset="0"/>
              </a:rPr>
              <a:t>ПАРОВОЗ</a:t>
            </a:r>
          </a:p>
        </p:txBody>
      </p:sp>
      <p:pic>
        <p:nvPicPr>
          <p:cNvPr id="4101" name="Picture 5" descr="поезд"/>
          <p:cNvPicPr>
            <a:picLocks noChangeAspect="1" noChangeArrowheads="1"/>
          </p:cNvPicPr>
          <p:nvPr/>
        </p:nvPicPr>
        <p:blipFill>
          <a:blip r:embed="rId5" cstate="print"/>
          <a:srcRect t="16090"/>
          <a:stretch>
            <a:fillRect/>
          </a:stretch>
        </p:blipFill>
        <p:spPr bwMode="auto">
          <a:xfrm>
            <a:off x="250825" y="2054225"/>
            <a:ext cx="9217025" cy="4803775"/>
          </a:xfrm>
          <a:prstGeom prst="rect">
            <a:avLst/>
          </a:prstGeom>
          <a:noFill/>
        </p:spPr>
      </p:pic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4284663" y="404813"/>
            <a:ext cx="4462462" cy="1366837"/>
          </a:xfrm>
          <a:prstGeom prst="cloudCallout">
            <a:avLst>
              <a:gd name="adj1" fmla="val -51671"/>
              <a:gd name="adj2" fmla="val 52787"/>
            </a:avLst>
          </a:prstGeom>
          <a:solidFill>
            <a:schemeClr val="bg1"/>
          </a:solidFill>
          <a:ln w="952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1400">
                <a:solidFill>
                  <a:srgbClr val="CC0066"/>
                </a:solidFill>
                <a:latin typeface="Verdana" pitchFamily="34" charset="0"/>
              </a:rPr>
              <a:t>Еду в нем на верхней полке</a:t>
            </a:r>
          </a:p>
          <a:p>
            <a:pPr algn="ctr"/>
            <a:r>
              <a:rPr lang="ru-RU" sz="1400">
                <a:solidFill>
                  <a:srgbClr val="CC0066"/>
                </a:solidFill>
                <a:latin typeface="Verdana" pitchFamily="34" charset="0"/>
              </a:rPr>
              <a:t>К морю,  к солнышку, на юг.</a:t>
            </a:r>
          </a:p>
          <a:p>
            <a:pPr algn="ctr"/>
            <a:r>
              <a:rPr lang="ru-RU" sz="1400">
                <a:solidFill>
                  <a:srgbClr val="CC0066"/>
                </a:solidFill>
                <a:latin typeface="Verdana" pitchFamily="34" charset="0"/>
              </a:rPr>
              <a:t>А колеса без умолку:</a:t>
            </a:r>
          </a:p>
          <a:p>
            <a:pPr algn="ctr"/>
            <a:r>
              <a:rPr lang="ru-RU" sz="1400">
                <a:solidFill>
                  <a:srgbClr val="CC0066"/>
                </a:solidFill>
                <a:latin typeface="Verdana" pitchFamily="34" charset="0"/>
              </a:rPr>
              <a:t>Тук-тук-тук! Тук-тук-тук!</a:t>
            </a:r>
          </a:p>
          <a:p>
            <a:pPr algn="ctr"/>
            <a:endParaRPr lang="ru-RU" sz="1400">
              <a:solidFill>
                <a:srgbClr val="CC0066"/>
              </a:solidFill>
              <a:latin typeface="Verdana" pitchFamily="34" charset="0"/>
            </a:endParaRPr>
          </a:p>
        </p:txBody>
      </p:sp>
      <p:pic>
        <p:nvPicPr>
          <p:cNvPr id="4105" name="Picture 9" descr="FIRTREE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088" y="1341438"/>
            <a:ext cx="1714500" cy="3705225"/>
          </a:xfrm>
          <a:prstGeom prst="rect">
            <a:avLst/>
          </a:prstGeom>
          <a:noFill/>
        </p:spPr>
      </p:pic>
      <p:pic>
        <p:nvPicPr>
          <p:cNvPr id="4108" name="Picture 12" descr="FIRTREE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025" y="1700213"/>
            <a:ext cx="2081213" cy="4497387"/>
          </a:xfrm>
          <a:prstGeom prst="rect">
            <a:avLst/>
          </a:prstGeom>
          <a:noFill/>
        </p:spPr>
      </p:pic>
      <p:pic>
        <p:nvPicPr>
          <p:cNvPr id="4110" name="Picture 1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10638" y="-603250"/>
            <a:ext cx="233362" cy="233362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03" fill="hold"/>
                                        <p:tgtEl>
                                          <p:spTgt spid="4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9900"/>
            </a:gs>
            <a:gs pos="50000">
              <a:schemeClr val="bg1"/>
            </a:gs>
            <a:gs pos="100000">
              <a:srgbClr val="FF990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9" name="Picture 11" descr="TRNGR0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1557338"/>
            <a:ext cx="3810000" cy="4192587"/>
          </a:xfrm>
          <a:prstGeom prst="rect">
            <a:avLst/>
          </a:prstGeom>
          <a:noFill/>
        </p:spPr>
      </p:pic>
      <p:sp>
        <p:nvSpPr>
          <p:cNvPr id="12300" name="AutoShape 12"/>
          <p:cNvSpPr>
            <a:spLocks noChangeArrowheads="1"/>
          </p:cNvSpPr>
          <p:nvPr/>
        </p:nvSpPr>
        <p:spPr bwMode="auto">
          <a:xfrm>
            <a:off x="0" y="404813"/>
            <a:ext cx="4500563" cy="1152525"/>
          </a:xfrm>
          <a:prstGeom prst="cloudCallout">
            <a:avLst>
              <a:gd name="adj1" fmla="val -8167"/>
              <a:gd name="adj2" fmla="val 105509"/>
            </a:avLst>
          </a:prstGeom>
          <a:solidFill>
            <a:srgbClr val="FFFFFF"/>
          </a:solidFill>
          <a:ln w="9525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1600" b="1">
                <a:solidFill>
                  <a:srgbClr val="990000"/>
                </a:solidFill>
              </a:rPr>
              <a:t>Руль держи, крути педали</a:t>
            </a:r>
          </a:p>
          <a:p>
            <a:pPr algn="ctr"/>
            <a:r>
              <a:rPr lang="ru-RU" sz="1600" b="1">
                <a:solidFill>
                  <a:srgbClr val="990000"/>
                </a:solidFill>
              </a:rPr>
              <a:t>И езжай в любые дали!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5867400" y="404813"/>
            <a:ext cx="280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990000"/>
                </a:solidFill>
                <a:latin typeface="Comic Sans MS" pitchFamily="66" charset="0"/>
              </a:rPr>
              <a:t>ВЕЛОСИПЕД</a:t>
            </a:r>
          </a:p>
        </p:txBody>
      </p:sp>
      <p:pic>
        <p:nvPicPr>
          <p:cNvPr id="12302" name="Picture 14" descr="FORGETM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4365625"/>
            <a:ext cx="1133475" cy="1811338"/>
          </a:xfrm>
          <a:prstGeom prst="rect">
            <a:avLst/>
          </a:prstGeom>
          <a:noFill/>
        </p:spPr>
      </p:pic>
      <p:pic>
        <p:nvPicPr>
          <p:cNvPr id="12303" name="Picture 15" descr="g010975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9925" y="1557338"/>
            <a:ext cx="1997075" cy="2540000"/>
          </a:xfrm>
          <a:prstGeom prst="rect">
            <a:avLst/>
          </a:prstGeom>
          <a:noFill/>
        </p:spPr>
      </p:pic>
      <p:pic>
        <p:nvPicPr>
          <p:cNvPr id="12305" name="Picture 17" descr="BK00014_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2306" name="Picture 18" descr="g012609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804025" y="5229225"/>
            <a:ext cx="1944688" cy="1366838"/>
          </a:xfrm>
          <a:prstGeom prst="rect">
            <a:avLst/>
          </a:prstGeom>
          <a:noFill/>
        </p:spPr>
      </p:pic>
      <p:pic>
        <p:nvPicPr>
          <p:cNvPr id="12307" name="Picture 1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04250" y="-603250"/>
            <a:ext cx="233363" cy="233362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73" fill="hold"/>
                                        <p:tgtEl>
                                          <p:spTgt spid="123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30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rgbClr val="D8F6A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0" y="4508500"/>
            <a:ext cx="9144000" cy="2349500"/>
          </a:xfrm>
          <a:prstGeom prst="rect">
            <a:avLst/>
          </a:prstGeom>
          <a:gradFill rotWithShape="1">
            <a:gsLst>
              <a:gs pos="0">
                <a:srgbClr val="DDDDDD"/>
              </a:gs>
              <a:gs pos="50000">
                <a:schemeClr val="bg1"/>
              </a:gs>
              <a:gs pos="100000">
                <a:srgbClr val="DDDDDD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684213" y="620713"/>
            <a:ext cx="4248150" cy="1152525"/>
          </a:xfrm>
          <a:prstGeom prst="cloudCallout">
            <a:avLst>
              <a:gd name="adj1" fmla="val -16444"/>
              <a:gd name="adj2" fmla="val 279750"/>
            </a:avLst>
          </a:prstGeom>
          <a:solidFill>
            <a:srgbClr val="FFFFFF"/>
          </a:solidFill>
          <a:ln w="9525">
            <a:solidFill>
              <a:srgbClr val="FFCC00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1600">
                <a:solidFill>
                  <a:schemeClr val="accent2"/>
                </a:solidFill>
                <a:latin typeface="Bookman Old Style" pitchFamily="18" charset="0"/>
              </a:rPr>
              <a:t>Весь день домой и на работу</a:t>
            </a:r>
          </a:p>
          <a:p>
            <a:pPr algn="ctr"/>
            <a:r>
              <a:rPr lang="ru-RU" sz="1600">
                <a:solidFill>
                  <a:schemeClr val="accent2"/>
                </a:solidFill>
                <a:latin typeface="Bookman Old Style" pitchFamily="18" charset="0"/>
              </a:rPr>
              <a:t>Возить людей его забота.</a:t>
            </a:r>
            <a:endParaRPr lang="ru-RU" sz="1600">
              <a:latin typeface="Bookman Old Style" pitchFamily="18" charset="0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6011863" y="549275"/>
            <a:ext cx="2808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FF9933"/>
                </a:solidFill>
                <a:latin typeface="Comic Sans MS" pitchFamily="66" charset="0"/>
              </a:rPr>
              <a:t>АВТОБУС</a:t>
            </a:r>
          </a:p>
        </p:txBody>
      </p:sp>
      <p:pic>
        <p:nvPicPr>
          <p:cNvPr id="11270" name="Picture 6" descr="MCj0197731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2374900"/>
            <a:ext cx="7632700" cy="3660775"/>
          </a:xfrm>
          <a:prstGeom prst="rect">
            <a:avLst/>
          </a:prstGeom>
          <a:noFill/>
        </p:spPr>
      </p:pic>
      <p:pic>
        <p:nvPicPr>
          <p:cNvPr id="11275" name="Picture 11" descr="BK00014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1276" name="Picture 1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5688" y="-531813"/>
            <a:ext cx="233362" cy="233363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92" fill="hold"/>
                                        <p:tgtEl>
                                          <p:spTgt spid="112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27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CC"/>
            </a:gs>
            <a:gs pos="100000">
              <a:srgbClr val="CCFFCC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 descr="MMj02346830000[1]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850" y="4581525"/>
            <a:ext cx="1403350" cy="1728788"/>
          </a:xfrm>
          <a:prstGeom prst="rect">
            <a:avLst/>
          </a:prstGeom>
          <a:noFill/>
        </p:spPr>
      </p:pic>
      <p:pic>
        <p:nvPicPr>
          <p:cNvPr id="10247" name="Picture 7" descr="MCj0295620000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8175" y="2492375"/>
            <a:ext cx="4564063" cy="3062288"/>
          </a:xfrm>
          <a:prstGeom prst="rect">
            <a:avLst/>
          </a:prstGeom>
          <a:noFill/>
        </p:spPr>
      </p:pic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5940425" y="765175"/>
            <a:ext cx="2808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>
                <a:solidFill>
                  <a:srgbClr val="009900"/>
                </a:solidFill>
                <a:latin typeface="Comic Sans MS" pitchFamily="66" charset="0"/>
              </a:rPr>
              <a:t>МОТОЦИКЛ</a:t>
            </a:r>
          </a:p>
        </p:txBody>
      </p:sp>
      <p:sp>
        <p:nvSpPr>
          <p:cNvPr id="10249" name="AutoShape 9"/>
          <p:cNvSpPr>
            <a:spLocks noChangeArrowheads="1"/>
          </p:cNvSpPr>
          <p:nvPr/>
        </p:nvSpPr>
        <p:spPr bwMode="auto">
          <a:xfrm>
            <a:off x="179388" y="333375"/>
            <a:ext cx="4860925" cy="1584325"/>
          </a:xfrm>
          <a:prstGeom prst="cloudCallout">
            <a:avLst>
              <a:gd name="adj1" fmla="val -917"/>
              <a:gd name="adj2" fmla="val 57616"/>
            </a:avLst>
          </a:prstGeom>
          <a:gradFill rotWithShape="1">
            <a:gsLst>
              <a:gs pos="0">
                <a:srgbClr val="CCFFCC"/>
              </a:gs>
              <a:gs pos="50000">
                <a:schemeClr val="bg1"/>
              </a:gs>
              <a:gs pos="100000">
                <a:srgbClr val="CCFFCC"/>
              </a:gs>
            </a:gsLst>
            <a:lin ang="5400000" scaled="1"/>
          </a:gradFill>
          <a:ln w="9525">
            <a:solidFill>
              <a:srgbClr val="339966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>
                <a:solidFill>
                  <a:srgbClr val="009900"/>
                </a:solidFill>
              </a:rPr>
              <a:t>Кто так сильно тарахтит</a:t>
            </a:r>
          </a:p>
          <a:p>
            <a:pPr algn="ctr"/>
            <a:r>
              <a:rPr lang="ru-RU">
                <a:solidFill>
                  <a:srgbClr val="009900"/>
                </a:solidFill>
              </a:rPr>
              <a:t>И быстрее ветра мчит?</a:t>
            </a:r>
          </a:p>
          <a:p>
            <a:pPr algn="ctr"/>
            <a:r>
              <a:rPr lang="ru-RU">
                <a:solidFill>
                  <a:srgbClr val="009900"/>
                </a:solidFill>
              </a:rPr>
              <a:t>Скорость – просто чудеса,</a:t>
            </a:r>
          </a:p>
          <a:p>
            <a:pPr algn="ctr"/>
            <a:r>
              <a:rPr lang="ru-RU">
                <a:solidFill>
                  <a:srgbClr val="009900"/>
                </a:solidFill>
              </a:rPr>
              <a:t>А всего два колеса!</a:t>
            </a:r>
          </a:p>
        </p:txBody>
      </p:sp>
      <p:pic>
        <p:nvPicPr>
          <p:cNvPr id="10250" name="Picture 10" descr="BK00014_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56" name="Picture 16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Записанный звук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10638" y="-531813"/>
            <a:ext cx="233362" cy="233363"/>
          </a:xfrm>
          <a:prstGeom prst="rect">
            <a:avLst/>
          </a:prstGeom>
          <a:noFill/>
        </p:spPr>
      </p:pic>
    </p:spTree>
  </p:cSld>
  <p:clrMapOvr>
    <a:masterClrMapping/>
  </p:clrMapOvr>
  <p:transition advTm="3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23" fill="hold"/>
                                        <p:tgtEl>
                                          <p:spTgt spid="102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5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146</Words>
  <Application>Microsoft Office PowerPoint</Application>
  <PresentationFormat>Экран (4:3)</PresentationFormat>
  <Paragraphs>39</Paragraphs>
  <Slides>11</Slides>
  <Notes>0</Notes>
  <HiddenSlides>0</HiddenSlides>
  <MMClips>11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Verdana</vt:lpstr>
      <vt:lpstr>Comic Sans MS</vt:lpstr>
      <vt:lpstr>Bookman Old Style</vt:lpstr>
      <vt:lpstr>Arial Black</vt:lpstr>
      <vt:lpstr>Оформление по умолчанию</vt:lpstr>
      <vt:lpstr>ЗАГАДКИ  ПРО ТРАНСПОРТ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ЗАГАДКИ  ПРО ТРАНСПОРТ</dc:title>
  <dc:creator>viki</dc:creator>
  <cp:lastModifiedBy>Admin</cp:lastModifiedBy>
  <cp:revision>9</cp:revision>
  <dcterms:created xsi:type="dcterms:W3CDTF">2007-06-12T12:01:39Z</dcterms:created>
  <dcterms:modified xsi:type="dcterms:W3CDTF">2012-02-14T09:52:25Z</dcterms:modified>
</cp:coreProperties>
</file>